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 id="267" r:id="rId10"/>
    <p:sldId id="265" r:id="rId11"/>
    <p:sldId id="264"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50" d="100"/>
          <a:sy n="50" d="100"/>
        </p:scale>
        <p:origin x="-787" y="-6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EE34BD3-3772-42E5-AA15-082B920CD82F}" type="datetimeFigureOut">
              <a:rPr lang="en-IN" smtClean="0"/>
              <a:pPr/>
              <a:t>23-01-2019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EA38011-E2C1-4B1B-A0A2-D16F4718EA60}" type="slidenum">
              <a:rPr lang="en-IN" smtClean="0"/>
              <a:pPr/>
              <a:t>‹#›</a:t>
            </a:fld>
            <a:endParaRPr lang="en-IN"/>
          </a:p>
        </p:txBody>
      </p:sp>
    </p:spTree>
    <p:extLst>
      <p:ext uri="{BB962C8B-B14F-4D97-AF65-F5344CB8AC3E}">
        <p14:creationId xmlns="" xmlns:p14="http://schemas.microsoft.com/office/powerpoint/2010/main" val="154349497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E34BD3-3772-42E5-AA15-082B920CD82F}" type="datetimeFigureOut">
              <a:rPr lang="en-IN" smtClean="0"/>
              <a:pPr/>
              <a:t>23-01-2019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A38011-E2C1-4B1B-A0A2-D16F4718EA60}" type="slidenum">
              <a:rPr lang="en-IN" smtClean="0"/>
              <a:pPr/>
              <a:t>‹#›</a:t>
            </a:fld>
            <a:endParaRPr lang="en-IN"/>
          </a:p>
        </p:txBody>
      </p:sp>
    </p:spTree>
    <p:extLst>
      <p:ext uri="{BB962C8B-B14F-4D97-AF65-F5344CB8AC3E}">
        <p14:creationId xmlns="" xmlns:p14="http://schemas.microsoft.com/office/powerpoint/2010/main" val="1952833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E34BD3-3772-42E5-AA15-082B920CD82F}" type="datetimeFigureOut">
              <a:rPr lang="en-IN" smtClean="0"/>
              <a:pPr/>
              <a:t>23-01-2019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A38011-E2C1-4B1B-A0A2-D16F4718EA60}" type="slidenum">
              <a:rPr lang="en-IN" smtClean="0"/>
              <a:pPr/>
              <a:t>‹#›</a:t>
            </a:fld>
            <a:endParaRPr lang="en-IN"/>
          </a:p>
        </p:txBody>
      </p:sp>
    </p:spTree>
    <p:extLst>
      <p:ext uri="{BB962C8B-B14F-4D97-AF65-F5344CB8AC3E}">
        <p14:creationId xmlns="" xmlns:p14="http://schemas.microsoft.com/office/powerpoint/2010/main" val="1276897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E34BD3-3772-42E5-AA15-082B920CD82F}" type="datetimeFigureOut">
              <a:rPr lang="en-IN" smtClean="0"/>
              <a:pPr/>
              <a:t>23-01-2019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EA38011-E2C1-4B1B-A0A2-D16F4718EA60}" type="slidenum">
              <a:rPr lang="en-IN" smtClean="0"/>
              <a:pPr/>
              <a:t>‹#›</a:t>
            </a:fld>
            <a:endParaRPr lang="en-IN"/>
          </a:p>
        </p:txBody>
      </p:sp>
    </p:spTree>
    <p:extLst>
      <p:ext uri="{BB962C8B-B14F-4D97-AF65-F5344CB8AC3E}">
        <p14:creationId xmlns="" xmlns:p14="http://schemas.microsoft.com/office/powerpoint/2010/main" val="4632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EE34BD3-3772-42E5-AA15-082B920CD82F}" type="datetimeFigureOut">
              <a:rPr lang="en-IN" smtClean="0"/>
              <a:pPr/>
              <a:t>23-01-2019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EA38011-E2C1-4B1B-A0A2-D16F4718EA60}" type="slidenum">
              <a:rPr lang="en-IN" smtClean="0"/>
              <a:pPr/>
              <a:t>‹#›</a:t>
            </a:fld>
            <a:endParaRPr lang="en-IN"/>
          </a:p>
        </p:txBody>
      </p:sp>
    </p:spTree>
    <p:extLst>
      <p:ext uri="{BB962C8B-B14F-4D97-AF65-F5344CB8AC3E}">
        <p14:creationId xmlns="" xmlns:p14="http://schemas.microsoft.com/office/powerpoint/2010/main" val="37550998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EE34BD3-3772-42E5-AA15-082B920CD82F}" type="datetimeFigureOut">
              <a:rPr lang="en-IN" smtClean="0"/>
              <a:pPr/>
              <a:t>23-01-2019</a:t>
            </a:fld>
            <a:endParaRPr lang="en-IN"/>
          </a:p>
        </p:txBody>
      </p:sp>
      <p:sp>
        <p:nvSpPr>
          <p:cNvPr id="9" name="Footer Placeholder 8"/>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2EA38011-E2C1-4B1B-A0A2-D16F4718EA60}" type="slidenum">
              <a:rPr lang="en-IN" smtClean="0"/>
              <a:pPr/>
              <a:t>‹#›</a:t>
            </a:fld>
            <a:endParaRPr lang="en-IN"/>
          </a:p>
        </p:txBody>
      </p:sp>
    </p:spTree>
    <p:extLst>
      <p:ext uri="{BB962C8B-B14F-4D97-AF65-F5344CB8AC3E}">
        <p14:creationId xmlns="" xmlns:p14="http://schemas.microsoft.com/office/powerpoint/2010/main" val="283926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1EE34BD3-3772-42E5-AA15-082B920CD82F}" type="datetimeFigureOut">
              <a:rPr lang="en-IN" smtClean="0"/>
              <a:pPr/>
              <a:t>23-01-2019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EA38011-E2C1-4B1B-A0A2-D16F4718EA60}" type="slidenum">
              <a:rPr lang="en-IN" smtClean="0"/>
              <a:pPr/>
              <a:t>‹#›</a:t>
            </a:fld>
            <a:endParaRPr lang="en-I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 xmlns:p14="http://schemas.microsoft.com/office/powerpoint/2010/main" val="3670605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34BD3-3772-42E5-AA15-082B920CD82F}" type="datetimeFigureOut">
              <a:rPr lang="en-IN" smtClean="0"/>
              <a:pPr/>
              <a:t>23-01-2019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EA38011-E2C1-4B1B-A0A2-D16F4718EA60}" type="slidenum">
              <a:rPr lang="en-IN" smtClean="0"/>
              <a:pPr/>
              <a:t>‹#›</a:t>
            </a:fld>
            <a:endParaRPr lang="en-IN"/>
          </a:p>
        </p:txBody>
      </p:sp>
    </p:spTree>
    <p:extLst>
      <p:ext uri="{BB962C8B-B14F-4D97-AF65-F5344CB8AC3E}">
        <p14:creationId xmlns="" xmlns:p14="http://schemas.microsoft.com/office/powerpoint/2010/main" val="331973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34BD3-3772-42E5-AA15-082B920CD82F}" type="datetimeFigureOut">
              <a:rPr lang="en-IN" smtClean="0"/>
              <a:pPr/>
              <a:t>23-01-2019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EA38011-E2C1-4B1B-A0A2-D16F4718EA60}" type="slidenum">
              <a:rPr lang="en-IN" smtClean="0"/>
              <a:pPr/>
              <a:t>‹#›</a:t>
            </a:fld>
            <a:endParaRPr lang="en-IN"/>
          </a:p>
        </p:txBody>
      </p:sp>
    </p:spTree>
    <p:extLst>
      <p:ext uri="{BB962C8B-B14F-4D97-AF65-F5344CB8AC3E}">
        <p14:creationId xmlns="" xmlns:p14="http://schemas.microsoft.com/office/powerpoint/2010/main" val="936277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1EE34BD3-3772-42E5-AA15-082B920CD82F}" type="datetimeFigureOut">
              <a:rPr lang="en-IN" smtClean="0"/>
              <a:pPr/>
              <a:t>23-01-2019</a:t>
            </a:fld>
            <a:endParaRPr lang="en-IN"/>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IN"/>
          </a:p>
        </p:txBody>
      </p:sp>
      <p:sp>
        <p:nvSpPr>
          <p:cNvPr id="11" name="Slide Number Placeholder 10"/>
          <p:cNvSpPr>
            <a:spLocks noGrp="1"/>
          </p:cNvSpPr>
          <p:nvPr>
            <p:ph type="sldNum" sz="quarter" idx="12"/>
          </p:nvPr>
        </p:nvSpPr>
        <p:spPr/>
        <p:txBody>
          <a:bodyPr/>
          <a:lstStyle/>
          <a:p>
            <a:fld id="{2EA38011-E2C1-4B1B-A0A2-D16F4718EA60}" type="slidenum">
              <a:rPr lang="en-IN" smtClean="0"/>
              <a:pPr/>
              <a:t>‹#›</a:t>
            </a:fld>
            <a:endParaRPr lang="en-IN"/>
          </a:p>
        </p:txBody>
      </p:sp>
    </p:spTree>
    <p:extLst>
      <p:ext uri="{BB962C8B-B14F-4D97-AF65-F5344CB8AC3E}">
        <p14:creationId xmlns="" xmlns:p14="http://schemas.microsoft.com/office/powerpoint/2010/main" val="1214243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EE34BD3-3772-42E5-AA15-082B920CD82F}" type="datetimeFigureOut">
              <a:rPr lang="en-IN" smtClean="0"/>
              <a:pPr/>
              <a:t>23-01-2019</a:t>
            </a:fld>
            <a:endParaRPr lang="en-IN"/>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IN"/>
          </a:p>
        </p:txBody>
      </p:sp>
      <p:sp>
        <p:nvSpPr>
          <p:cNvPr id="10" name="Slide Number Placeholder 9"/>
          <p:cNvSpPr>
            <a:spLocks noGrp="1"/>
          </p:cNvSpPr>
          <p:nvPr>
            <p:ph type="sldNum" sz="quarter" idx="12"/>
          </p:nvPr>
        </p:nvSpPr>
        <p:spPr/>
        <p:txBody>
          <a:bodyPr/>
          <a:lstStyle/>
          <a:p>
            <a:fld id="{2EA38011-E2C1-4B1B-A0A2-D16F4718EA60}" type="slidenum">
              <a:rPr lang="en-IN" smtClean="0"/>
              <a:pPr/>
              <a:t>‹#›</a:t>
            </a:fld>
            <a:endParaRPr lang="en-IN"/>
          </a:p>
        </p:txBody>
      </p:sp>
    </p:spTree>
    <p:extLst>
      <p:ext uri="{BB962C8B-B14F-4D97-AF65-F5344CB8AC3E}">
        <p14:creationId xmlns="" xmlns:p14="http://schemas.microsoft.com/office/powerpoint/2010/main" val="3217622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EE34BD3-3772-42E5-AA15-082B920CD82F}" type="datetimeFigureOut">
              <a:rPr lang="en-IN" smtClean="0"/>
              <a:pPr/>
              <a:t>23-01-2019</a:t>
            </a:fld>
            <a:endParaRPr lang="en-IN"/>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IN"/>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EA38011-E2C1-4B1B-A0A2-D16F4718EA60}" type="slidenum">
              <a:rPr lang="en-IN" smtClean="0"/>
              <a:pPr/>
              <a:t>‹#›</a:t>
            </a:fld>
            <a:endParaRPr lang="en-IN"/>
          </a:p>
        </p:txBody>
      </p:sp>
    </p:spTree>
    <p:extLst>
      <p:ext uri="{BB962C8B-B14F-4D97-AF65-F5344CB8AC3E}">
        <p14:creationId xmlns="" xmlns:p14="http://schemas.microsoft.com/office/powerpoint/2010/main" val="3184159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urosociety.org/" TargetMode="External"/><Relationship Id="rId2" Type="http://schemas.openxmlformats.org/officeDocument/2006/relationships/hyperlink" Target="http://www.safic.aurosociety.or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D91109-8606-4B99-8AD5-DC50BD3635FE}"/>
              </a:ext>
            </a:extLst>
          </p:cNvPr>
          <p:cNvSpPr>
            <a:spLocks noGrp="1"/>
          </p:cNvSpPr>
          <p:nvPr>
            <p:ph type="ctrTitle"/>
          </p:nvPr>
        </p:nvSpPr>
        <p:spPr>
          <a:xfrm>
            <a:off x="1895622" y="896975"/>
            <a:ext cx="8991600" cy="1645920"/>
          </a:xfrm>
        </p:spPr>
        <p:txBody>
          <a:bodyPr/>
          <a:lstStyle/>
          <a:p>
            <a:r>
              <a:rPr lang="en-IN" dirty="0"/>
              <a:t>B.A. in Indian Cultural Studies</a:t>
            </a:r>
          </a:p>
        </p:txBody>
      </p:sp>
      <p:sp>
        <p:nvSpPr>
          <p:cNvPr id="3" name="Subtitle 2">
            <a:extLst>
              <a:ext uri="{FF2B5EF4-FFF2-40B4-BE49-F238E27FC236}">
                <a16:creationId xmlns="" xmlns:a16="http://schemas.microsoft.com/office/drawing/2014/main" id="{1BACAA48-537C-4D0D-A3C6-A9883137A47F}"/>
              </a:ext>
            </a:extLst>
          </p:cNvPr>
          <p:cNvSpPr>
            <a:spLocks noGrp="1"/>
          </p:cNvSpPr>
          <p:nvPr>
            <p:ph type="subTitle" idx="1"/>
          </p:nvPr>
        </p:nvSpPr>
        <p:spPr>
          <a:xfrm>
            <a:off x="1237957" y="3429000"/>
            <a:ext cx="10016196" cy="2145482"/>
          </a:xfrm>
        </p:spPr>
        <p:txBody>
          <a:bodyPr>
            <a:noAutofit/>
          </a:bodyPr>
          <a:lstStyle/>
          <a:p>
            <a:r>
              <a:rPr lang="en-IN" sz="3200" dirty="0"/>
              <a:t>Programme Offered </a:t>
            </a:r>
            <a:r>
              <a:rPr lang="en-IN" sz="3200" dirty="0" smtClean="0"/>
              <a:t>by Department of Vedic Sciences &amp; Indian Culture in </a:t>
            </a:r>
            <a:r>
              <a:rPr lang="en-IN" sz="3200" dirty="0"/>
              <a:t>Partnership with </a:t>
            </a:r>
          </a:p>
          <a:p>
            <a:r>
              <a:rPr lang="en-IN" sz="3200" dirty="0"/>
              <a:t>Sri Aurobindo Foundation for Indian Culture (SAFIC), </a:t>
            </a:r>
          </a:p>
          <a:p>
            <a:r>
              <a:rPr lang="en-IN" sz="3200" dirty="0"/>
              <a:t>a unit of Sri Aurobindo Society, Pondicherry</a:t>
            </a:r>
          </a:p>
        </p:txBody>
      </p:sp>
      <p:pic>
        <p:nvPicPr>
          <p:cNvPr id="1026" name="Picture 2" descr="C:\Users\oct\Desktop\pictures\logo without padding.PNG"/>
          <p:cNvPicPr>
            <a:picLocks noChangeAspect="1" noChangeArrowheads="1"/>
          </p:cNvPicPr>
          <p:nvPr/>
        </p:nvPicPr>
        <p:blipFill>
          <a:blip r:embed="rId2" cstate="print"/>
          <a:srcRect/>
          <a:stretch>
            <a:fillRect/>
          </a:stretch>
        </p:blipFill>
        <p:spPr bwMode="auto">
          <a:xfrm>
            <a:off x="4770120" y="5638800"/>
            <a:ext cx="2667000" cy="704110"/>
          </a:xfrm>
          <a:prstGeom prst="rect">
            <a:avLst/>
          </a:prstGeom>
          <a:noFill/>
        </p:spPr>
      </p:pic>
      <p:sp>
        <p:nvSpPr>
          <p:cNvPr id="5" name="TextBox 4"/>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3088355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B4A153-C7EF-4BF0-B8B9-F356B207FEF6}"/>
              </a:ext>
            </a:extLst>
          </p:cNvPr>
          <p:cNvSpPr>
            <a:spLocks noGrp="1"/>
          </p:cNvSpPr>
          <p:nvPr>
            <p:ph type="title"/>
          </p:nvPr>
        </p:nvSpPr>
        <p:spPr>
          <a:xfrm>
            <a:off x="936674" y="801859"/>
            <a:ext cx="10515600" cy="5584874"/>
          </a:xfrm>
        </p:spPr>
        <p:txBody>
          <a:bodyPr>
            <a:normAutofit/>
          </a:bodyPr>
          <a:lstStyle/>
          <a:p>
            <a:pPr algn="ctr"/>
            <a:r>
              <a:rPr lang="en-US" dirty="0">
                <a:solidFill>
                  <a:srgbClr val="FF0000"/>
                </a:solidFill>
              </a:rPr>
              <a:t>Why study Indian culture?</a:t>
            </a:r>
            <a:br>
              <a:rPr lang="en-US" dirty="0">
                <a:solidFill>
                  <a:srgbClr val="FF0000"/>
                </a:solidFill>
              </a:rPr>
            </a:br>
            <a:r>
              <a:rPr lang="en-US" dirty="0">
                <a:solidFill>
                  <a:srgbClr val="FF0000"/>
                </a:solidFill>
              </a:rPr>
              <a:t/>
            </a:r>
            <a:br>
              <a:rPr lang="en-US" dirty="0">
                <a:solidFill>
                  <a:srgbClr val="FF0000"/>
                </a:solidFill>
              </a:rPr>
            </a:br>
            <a:r>
              <a:rPr lang="en-US" sz="4400" dirty="0"/>
              <a:t>“India's cultural heritage holds the answers to all global problems.” </a:t>
            </a:r>
            <a:br>
              <a:rPr lang="en-US" sz="4400" dirty="0"/>
            </a:br>
            <a:r>
              <a:rPr lang="en-US" sz="4400" dirty="0"/>
              <a:t/>
            </a:r>
            <a:br>
              <a:rPr lang="en-US" sz="4400" dirty="0"/>
            </a:br>
            <a:r>
              <a:rPr lang="en-US" sz="3200" dirty="0"/>
              <a:t>(PM Narendra Modi, October 29, 2017) </a:t>
            </a:r>
            <a:br>
              <a:rPr lang="en-US" sz="3200" dirty="0"/>
            </a:br>
            <a:endParaRPr lang="en-IN" sz="3200" dirty="0"/>
          </a:p>
        </p:txBody>
      </p:sp>
      <p:pic>
        <p:nvPicPr>
          <p:cNvPr id="3" name="Picture 2" descr="C:\Users\oct\Desktop\pictures\Logo block.PNG"/>
          <p:cNvPicPr>
            <a:picLocks noChangeAspect="1" noChangeArrowheads="1"/>
          </p:cNvPicPr>
          <p:nvPr/>
        </p:nvPicPr>
        <p:blipFill>
          <a:blip r:embed="rId2" cstate="print"/>
          <a:srcRect/>
          <a:stretch>
            <a:fillRect/>
          </a:stretch>
        </p:blipFill>
        <p:spPr bwMode="auto">
          <a:xfrm>
            <a:off x="228600" y="204470"/>
            <a:ext cx="624840" cy="519073"/>
          </a:xfrm>
          <a:prstGeom prst="rect">
            <a:avLst/>
          </a:prstGeom>
          <a:noFill/>
        </p:spPr>
      </p:pic>
      <p:sp>
        <p:nvSpPr>
          <p:cNvPr id="4" name="TextBox 3"/>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2130333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BDB477-10A7-46AA-ABDB-5A0517BA0114}"/>
              </a:ext>
            </a:extLst>
          </p:cNvPr>
          <p:cNvSpPr>
            <a:spLocks noGrp="1"/>
          </p:cNvSpPr>
          <p:nvPr>
            <p:ph type="title"/>
          </p:nvPr>
        </p:nvSpPr>
        <p:spPr>
          <a:xfrm>
            <a:off x="1392702" y="498157"/>
            <a:ext cx="9777046" cy="1260305"/>
          </a:xfrm>
        </p:spPr>
        <p:txBody>
          <a:bodyPr>
            <a:normAutofit fontScale="90000"/>
          </a:bodyPr>
          <a:lstStyle/>
          <a:p>
            <a:pPr algn="ctr"/>
            <a:r>
              <a:rPr lang="en-IN" dirty="0"/>
              <a:t/>
            </a:r>
            <a:br>
              <a:rPr lang="en-IN" dirty="0"/>
            </a:br>
            <a:r>
              <a:rPr lang="en-IN" dirty="0"/>
              <a:t>“Youth of India can Take the Nation to Greater Heights” </a:t>
            </a:r>
            <a:br>
              <a:rPr lang="en-IN" dirty="0"/>
            </a:br>
            <a:endParaRPr lang="en-IN" sz="3100" dirty="0"/>
          </a:p>
        </p:txBody>
      </p:sp>
      <p:sp>
        <p:nvSpPr>
          <p:cNvPr id="3" name="Content Placeholder 2">
            <a:extLst>
              <a:ext uri="{FF2B5EF4-FFF2-40B4-BE49-F238E27FC236}">
                <a16:creationId xmlns="" xmlns:a16="http://schemas.microsoft.com/office/drawing/2014/main" id="{FD18B34E-94F3-43AA-BB36-EB2713AE4A18}"/>
              </a:ext>
            </a:extLst>
          </p:cNvPr>
          <p:cNvSpPr>
            <a:spLocks noGrp="1"/>
          </p:cNvSpPr>
          <p:nvPr>
            <p:ph idx="1"/>
          </p:nvPr>
        </p:nvSpPr>
        <p:spPr>
          <a:xfrm>
            <a:off x="838200" y="2402400"/>
            <a:ext cx="10515600" cy="3548234"/>
          </a:xfrm>
        </p:spPr>
        <p:txBody>
          <a:bodyPr>
            <a:normAutofit/>
          </a:bodyPr>
          <a:lstStyle/>
          <a:p>
            <a:r>
              <a:rPr lang="en-US" sz="2000" dirty="0"/>
              <a:t>“Sister Nivedita had once commented - what should be done so that the Indian students do not copy ideas of the other countries and be complete in them? </a:t>
            </a:r>
          </a:p>
          <a:p>
            <a:r>
              <a:rPr lang="en-US" sz="2000" dirty="0"/>
              <a:t>“Further extending this point she said- ‘Your education should be an education of the heart and the spirit, and of the spirit as much of the brain; it should be a living connection between yourselves and your past as well as the modern world!’ </a:t>
            </a:r>
          </a:p>
          <a:p>
            <a:r>
              <a:rPr lang="en-US" sz="2000" dirty="0"/>
              <a:t>“This means that it is very important to create a link between our past and the future. The stronger is the bond with our tradition; the stronger will be the youth of the country.” </a:t>
            </a:r>
          </a:p>
          <a:p>
            <a:pPr marL="0" indent="0" algn="r">
              <a:buNone/>
            </a:pPr>
            <a:r>
              <a:rPr lang="it-IT" sz="2000" dirty="0"/>
              <a:t>-- PM Narendra Modi, March 4, 2018</a:t>
            </a:r>
            <a:endParaRPr lang="en-IN" sz="2000" dirty="0"/>
          </a:p>
        </p:txBody>
      </p:sp>
      <p:pic>
        <p:nvPicPr>
          <p:cNvPr id="4" name="Picture 2" descr="C:\Users\oct\Desktop\pictures\Logo block.PNG"/>
          <p:cNvPicPr>
            <a:picLocks noChangeAspect="1" noChangeArrowheads="1"/>
          </p:cNvPicPr>
          <p:nvPr/>
        </p:nvPicPr>
        <p:blipFill>
          <a:blip r:embed="rId2" cstate="print"/>
          <a:srcRect/>
          <a:stretch>
            <a:fillRect/>
          </a:stretch>
        </p:blipFill>
        <p:spPr bwMode="auto">
          <a:xfrm>
            <a:off x="228600" y="204470"/>
            <a:ext cx="624840" cy="519073"/>
          </a:xfrm>
          <a:prstGeom prst="rect">
            <a:avLst/>
          </a:prstGeom>
          <a:noFill/>
        </p:spPr>
      </p:pic>
      <p:sp>
        <p:nvSpPr>
          <p:cNvPr id="5" name="TextBox 4"/>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2841478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5872E3-589E-4FCF-AC8F-8085DC79FD5D}"/>
              </a:ext>
            </a:extLst>
          </p:cNvPr>
          <p:cNvSpPr>
            <a:spLocks noGrp="1"/>
          </p:cNvSpPr>
          <p:nvPr>
            <p:ph type="title"/>
          </p:nvPr>
        </p:nvSpPr>
        <p:spPr>
          <a:xfrm>
            <a:off x="838200" y="801858"/>
            <a:ext cx="10515600" cy="5261317"/>
          </a:xfrm>
        </p:spPr>
        <p:txBody>
          <a:bodyPr>
            <a:normAutofit/>
          </a:bodyPr>
          <a:lstStyle/>
          <a:p>
            <a:pPr algn="ctr"/>
            <a:r>
              <a:rPr lang="en-US" dirty="0"/>
              <a:t/>
            </a:r>
            <a:br>
              <a:rPr lang="en-US" dirty="0"/>
            </a:br>
            <a:r>
              <a:rPr lang="en-US" dirty="0"/>
              <a:t>“It is important today to remember the vast extent of action and thought of Sri Aurobindo. A man of action, philosopher, a poet, there were so many facets to his character. And each was dedicated to the good of the nation and humanity. </a:t>
            </a:r>
            <a:br>
              <a:rPr lang="en-US" dirty="0"/>
            </a:br>
            <a:r>
              <a:rPr lang="en-US" dirty="0"/>
              <a:t>Sri Aurobindo’s vision of India’s spiritual leadership continues to inspire us, even today.” </a:t>
            </a:r>
            <a:br>
              <a:rPr lang="en-US" dirty="0"/>
            </a:br>
            <a:r>
              <a:rPr lang="en-US" dirty="0"/>
              <a:t> </a:t>
            </a:r>
            <a:br>
              <a:rPr lang="en-US" dirty="0"/>
            </a:br>
            <a:r>
              <a:rPr lang="en-US" dirty="0"/>
              <a:t>(PM Narendra Modi, February 25, 2018</a:t>
            </a:r>
            <a:r>
              <a:rPr lang="en-US" sz="3100" dirty="0"/>
              <a:t>)</a:t>
            </a:r>
            <a:br>
              <a:rPr lang="en-US" sz="3100" dirty="0"/>
            </a:br>
            <a:endParaRPr lang="en-IN" sz="3100" dirty="0"/>
          </a:p>
        </p:txBody>
      </p:sp>
      <p:pic>
        <p:nvPicPr>
          <p:cNvPr id="3" name="Picture 2" descr="C:\Users\oct\Desktop\pictures\Logo block.PNG"/>
          <p:cNvPicPr>
            <a:picLocks noChangeAspect="1" noChangeArrowheads="1"/>
          </p:cNvPicPr>
          <p:nvPr/>
        </p:nvPicPr>
        <p:blipFill>
          <a:blip r:embed="rId2" cstate="print"/>
          <a:srcRect/>
          <a:stretch>
            <a:fillRect/>
          </a:stretch>
        </p:blipFill>
        <p:spPr bwMode="auto">
          <a:xfrm>
            <a:off x="228600" y="204470"/>
            <a:ext cx="624840" cy="519073"/>
          </a:xfrm>
          <a:prstGeom prst="rect">
            <a:avLst/>
          </a:prstGeom>
          <a:noFill/>
        </p:spPr>
      </p:pic>
      <p:sp>
        <p:nvSpPr>
          <p:cNvPr id="4" name="TextBox 3"/>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39560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40323E-2AB3-45FB-8D92-388DF52BBBE4}"/>
              </a:ext>
            </a:extLst>
          </p:cNvPr>
          <p:cNvSpPr>
            <a:spLocks noGrp="1"/>
          </p:cNvSpPr>
          <p:nvPr>
            <p:ph type="title"/>
          </p:nvPr>
        </p:nvSpPr>
        <p:spPr>
          <a:xfrm>
            <a:off x="899159" y="486392"/>
            <a:ext cx="10393681" cy="1539356"/>
          </a:xfrm>
        </p:spPr>
        <p:txBody>
          <a:bodyPr>
            <a:normAutofit/>
          </a:bodyPr>
          <a:lstStyle/>
          <a:p>
            <a:r>
              <a:rPr lang="en-US" dirty="0"/>
              <a:t>ABOUT </a:t>
            </a:r>
            <a:r>
              <a:rPr lang="en-US" dirty="0" err="1"/>
              <a:t>sri</a:t>
            </a:r>
            <a:r>
              <a:rPr lang="en-US" dirty="0"/>
              <a:t> Aurobindo society and SAFIC</a:t>
            </a:r>
            <a:endParaRPr lang="en-IN" dirty="0"/>
          </a:p>
        </p:txBody>
      </p:sp>
      <p:sp>
        <p:nvSpPr>
          <p:cNvPr id="3" name="Content Placeholder 2">
            <a:extLst>
              <a:ext uri="{FF2B5EF4-FFF2-40B4-BE49-F238E27FC236}">
                <a16:creationId xmlns="" xmlns:a16="http://schemas.microsoft.com/office/drawing/2014/main" id="{5C3FBA02-0E09-4BCC-B022-9DE04AA95FD7}"/>
              </a:ext>
            </a:extLst>
          </p:cNvPr>
          <p:cNvSpPr>
            <a:spLocks noGrp="1"/>
          </p:cNvSpPr>
          <p:nvPr>
            <p:ph idx="1"/>
          </p:nvPr>
        </p:nvSpPr>
        <p:spPr>
          <a:xfrm>
            <a:off x="948983" y="2263842"/>
            <a:ext cx="10294034" cy="4107766"/>
          </a:xfrm>
        </p:spPr>
        <p:txBody>
          <a:bodyPr>
            <a:normAutofit fontScale="85000" lnSpcReduction="10000"/>
          </a:bodyPr>
          <a:lstStyle/>
          <a:p>
            <a:pPr marL="0" indent="0">
              <a:buNone/>
            </a:pPr>
            <a:r>
              <a:rPr lang="en-US" b="1" dirty="0"/>
              <a:t>SAFIC</a:t>
            </a:r>
          </a:p>
          <a:p>
            <a:pPr marL="0" indent="0">
              <a:buNone/>
            </a:pPr>
            <a:r>
              <a:rPr lang="en-US" dirty="0"/>
              <a:t>Sri Aurobindo Foundation for Indian Culture (SAFIC), a unit of the Sri Aurobindo Society, is dedicated to the exploration of the various aspects of Indian culture including dance, drama, architecture, sculpture and music. The research undertaken here offers deep insights into the Indian scriptures and unravelling the hidden wonders and the soul of the Sanskrit language – our glorious inheritance from the days of yore. SAFIC strives to rediscover the genius and outstanding magnificence of Indian culture and works to apply it dynamically to life and all its activities in modern India. It aspires to evoke among the youth a great love for India, pride in their heritage and an aspiration and will to create an even greater future.</a:t>
            </a:r>
          </a:p>
          <a:p>
            <a:r>
              <a:rPr lang="en-US" dirty="0">
                <a:hlinkClick r:id="rId2"/>
              </a:rPr>
              <a:t>www.safic.aurosociety.org</a:t>
            </a:r>
            <a:endParaRPr lang="en-US" dirty="0"/>
          </a:p>
          <a:p>
            <a:endParaRPr lang="en-US" dirty="0"/>
          </a:p>
          <a:p>
            <a:pPr marL="0" indent="0">
              <a:buNone/>
            </a:pPr>
            <a:r>
              <a:rPr lang="en-US" b="1" dirty="0"/>
              <a:t>Sri Aurobindo Society</a:t>
            </a:r>
          </a:p>
          <a:p>
            <a:pPr marL="0" indent="0">
              <a:buNone/>
            </a:pPr>
            <a:r>
              <a:rPr lang="en-US" dirty="0"/>
              <a:t>To move towards tomorrow, to participate in the birth of a new world, in the making of a new humanity, in the creation of a better and happier future – this is the unique privilege and challenge of today. Sri Aurobindo Society strives to bring together all those who want to dedicate themselves to this task, with no distinction of nationality, race, caste, creed, religion or sex.</a:t>
            </a:r>
          </a:p>
          <a:p>
            <a:r>
              <a:rPr lang="en-US" dirty="0">
                <a:hlinkClick r:id="rId3"/>
              </a:rPr>
              <a:t>www.aurosociety.org</a:t>
            </a:r>
            <a:endParaRPr lang="en-US" dirty="0"/>
          </a:p>
          <a:p>
            <a:endParaRPr lang="en-IN" dirty="0"/>
          </a:p>
        </p:txBody>
      </p:sp>
      <p:pic>
        <p:nvPicPr>
          <p:cNvPr id="4" name="Picture 2" descr="C:\Users\oct\Desktop\pictures\Logo block.PNG"/>
          <p:cNvPicPr>
            <a:picLocks noChangeAspect="1" noChangeArrowheads="1"/>
          </p:cNvPicPr>
          <p:nvPr/>
        </p:nvPicPr>
        <p:blipFill>
          <a:blip r:embed="rId4" cstate="print"/>
          <a:srcRect/>
          <a:stretch>
            <a:fillRect/>
          </a:stretch>
        </p:blipFill>
        <p:spPr bwMode="auto">
          <a:xfrm>
            <a:off x="228600" y="204470"/>
            <a:ext cx="624840" cy="519073"/>
          </a:xfrm>
          <a:prstGeom prst="rect">
            <a:avLst/>
          </a:prstGeom>
          <a:noFill/>
        </p:spPr>
      </p:pic>
      <p:sp>
        <p:nvSpPr>
          <p:cNvPr id="5" name="TextBox 4"/>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3305260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EC0D6-EF6F-469D-9203-B274EAC6BCCF}"/>
              </a:ext>
            </a:extLst>
          </p:cNvPr>
          <p:cNvSpPr>
            <a:spLocks noGrp="1"/>
          </p:cNvSpPr>
          <p:nvPr>
            <p:ph type="title"/>
          </p:nvPr>
        </p:nvSpPr>
        <p:spPr>
          <a:xfrm>
            <a:off x="2231136" y="425651"/>
            <a:ext cx="7729728" cy="896712"/>
          </a:xfrm>
        </p:spPr>
        <p:txBody>
          <a:bodyPr/>
          <a:lstStyle/>
          <a:p>
            <a:r>
              <a:rPr lang="en-IN" dirty="0"/>
              <a:t>Programme Objectives</a:t>
            </a:r>
          </a:p>
        </p:txBody>
      </p:sp>
      <p:sp>
        <p:nvSpPr>
          <p:cNvPr id="3" name="Content Placeholder 2">
            <a:extLst>
              <a:ext uri="{FF2B5EF4-FFF2-40B4-BE49-F238E27FC236}">
                <a16:creationId xmlns="" xmlns:a16="http://schemas.microsoft.com/office/drawing/2014/main" id="{789454F5-42A8-4487-BB3E-51EDC1590FEB}"/>
              </a:ext>
            </a:extLst>
          </p:cNvPr>
          <p:cNvSpPr>
            <a:spLocks noGrp="1"/>
          </p:cNvSpPr>
          <p:nvPr>
            <p:ph idx="1"/>
          </p:nvPr>
        </p:nvSpPr>
        <p:spPr>
          <a:xfrm>
            <a:off x="838200" y="1690688"/>
            <a:ext cx="10515600" cy="4486275"/>
          </a:xfrm>
        </p:spPr>
        <p:txBody>
          <a:bodyPr>
            <a:normAutofit lnSpcReduction="10000"/>
          </a:bodyPr>
          <a:lstStyle/>
          <a:p>
            <a:r>
              <a:rPr lang="en-IN" sz="2000" dirty="0"/>
              <a:t>Develop a deeper appreciation of the distinct characteristics of Indian culture. </a:t>
            </a:r>
          </a:p>
          <a:p>
            <a:r>
              <a:rPr lang="en-IN" sz="2000" dirty="0"/>
              <a:t>Develop a rich understanding of the spiritual foundations of Indian culture.</a:t>
            </a:r>
          </a:p>
          <a:p>
            <a:r>
              <a:rPr lang="en-IN" sz="2000" dirty="0"/>
              <a:t>Gain a broader understanding of the history of Indian civilisation, particularly from an inner, evolutionary perspective. </a:t>
            </a:r>
          </a:p>
          <a:p>
            <a:r>
              <a:rPr lang="en-IN" sz="2000" dirty="0"/>
              <a:t>Gain an overview of selected aspects of Indian culture and heritage, and develop a deeper appreciation of some of the key contributions made by ancient Indians in various fields including science, technology, literature, visual and performing arts, architecture, engineering, and medicine. </a:t>
            </a:r>
          </a:p>
          <a:p>
            <a:r>
              <a:rPr lang="en-IN" sz="2000" dirty="0"/>
              <a:t>Understand the significance of learning about our cultural and civilisational past in order to prepare for a future renewal and renaissance.</a:t>
            </a:r>
          </a:p>
          <a:p>
            <a:r>
              <a:rPr lang="en-IN" sz="2000" dirty="0"/>
              <a:t>Develop a greater awareness of the ways the youth of today can prepare themselves for making positive contribution toward the future Indian renaissance.</a:t>
            </a:r>
          </a:p>
          <a:p>
            <a:r>
              <a:rPr lang="en-IN" sz="2000" dirty="0"/>
              <a:t>Facilitate the learner’s inner growth, self-awareness and integral personality development.</a:t>
            </a:r>
          </a:p>
        </p:txBody>
      </p:sp>
      <p:pic>
        <p:nvPicPr>
          <p:cNvPr id="2050" name="Picture 2" descr="C:\Users\oct\Desktop\pictures\Logo block.PNG"/>
          <p:cNvPicPr>
            <a:picLocks noChangeAspect="1" noChangeArrowheads="1"/>
          </p:cNvPicPr>
          <p:nvPr/>
        </p:nvPicPr>
        <p:blipFill>
          <a:blip r:embed="rId2" cstate="print"/>
          <a:srcRect/>
          <a:stretch>
            <a:fillRect/>
          </a:stretch>
        </p:blipFill>
        <p:spPr bwMode="auto">
          <a:xfrm>
            <a:off x="228600" y="204470"/>
            <a:ext cx="624840" cy="519073"/>
          </a:xfrm>
          <a:prstGeom prst="rect">
            <a:avLst/>
          </a:prstGeom>
          <a:noFill/>
        </p:spPr>
      </p:pic>
      <p:sp>
        <p:nvSpPr>
          <p:cNvPr id="5" name="TextBox 4"/>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658605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20DBCA-52D1-4521-B20F-1C95C970FFC1}"/>
              </a:ext>
            </a:extLst>
          </p:cNvPr>
          <p:cNvSpPr>
            <a:spLocks noGrp="1"/>
          </p:cNvSpPr>
          <p:nvPr>
            <p:ph type="title"/>
          </p:nvPr>
        </p:nvSpPr>
        <p:spPr>
          <a:xfrm>
            <a:off x="1139482" y="425139"/>
            <a:ext cx="10578905" cy="1188720"/>
          </a:xfrm>
        </p:spPr>
        <p:txBody>
          <a:bodyPr/>
          <a:lstStyle/>
          <a:p>
            <a:r>
              <a:rPr lang="en-IN" dirty="0"/>
              <a:t>Is B.A. in ICS the Right Programme for You?</a:t>
            </a:r>
          </a:p>
        </p:txBody>
      </p:sp>
      <p:sp>
        <p:nvSpPr>
          <p:cNvPr id="3" name="Content Placeholder 2">
            <a:extLst>
              <a:ext uri="{FF2B5EF4-FFF2-40B4-BE49-F238E27FC236}">
                <a16:creationId xmlns="" xmlns:a16="http://schemas.microsoft.com/office/drawing/2014/main" id="{FF5413C9-496C-4ABC-90B9-A6CA71B03F52}"/>
              </a:ext>
            </a:extLst>
          </p:cNvPr>
          <p:cNvSpPr>
            <a:spLocks noGrp="1"/>
          </p:cNvSpPr>
          <p:nvPr>
            <p:ph idx="1"/>
          </p:nvPr>
        </p:nvSpPr>
        <p:spPr>
          <a:xfrm>
            <a:off x="1069143" y="1934279"/>
            <a:ext cx="10719582" cy="4733807"/>
          </a:xfrm>
        </p:spPr>
        <p:txBody>
          <a:bodyPr>
            <a:noAutofit/>
          </a:bodyPr>
          <a:lstStyle/>
          <a:p>
            <a:r>
              <a:rPr lang="en-IN" sz="2000" dirty="0"/>
              <a:t>Have you ever wondered what is unique about India and her culture?</a:t>
            </a:r>
          </a:p>
          <a:p>
            <a:r>
              <a:rPr lang="en-IN" sz="2000" dirty="0"/>
              <a:t>Have you ever wondered how your individual identity is closely connected with the larger cultural identity that has shaped the Indian mind?</a:t>
            </a:r>
          </a:p>
          <a:p>
            <a:r>
              <a:rPr lang="en-IN" sz="2000" dirty="0"/>
              <a:t>Are you seeking a deeper connection with your cultural roots, with the great ancient wisdom traditions of India?</a:t>
            </a:r>
          </a:p>
          <a:p>
            <a:r>
              <a:rPr lang="en-IN" sz="2000" dirty="0"/>
              <a:t>Have you ever wondered how to prepare yourself to positively contribute to the future progress of India?</a:t>
            </a:r>
          </a:p>
          <a:p>
            <a:r>
              <a:rPr lang="en-IN" sz="2000" dirty="0"/>
              <a:t>Do you want your educational experience to facilitate greater transformation, greater self-awareness, greater sense of harmony – both within and without?</a:t>
            </a:r>
          </a:p>
          <a:p>
            <a:r>
              <a:rPr lang="en-IN" sz="2000" dirty="0"/>
              <a:t>Do you want your educational experience to facilitate independent thinking and development of other important mental faculties?</a:t>
            </a:r>
          </a:p>
          <a:p>
            <a:pPr marL="0" indent="0" algn="ctr">
              <a:buNone/>
            </a:pPr>
            <a:r>
              <a:rPr lang="en-IN" sz="2000" dirty="0">
                <a:solidFill>
                  <a:srgbClr val="FF0000"/>
                </a:solidFill>
              </a:rPr>
              <a:t>(</a:t>
            </a:r>
            <a:r>
              <a:rPr lang="en-IN" sz="2000" u="sng" dirty="0">
                <a:solidFill>
                  <a:srgbClr val="FF0000"/>
                </a:solidFill>
              </a:rPr>
              <a:t>If the answer to any of the above questions is yes, keep scrolling further!)</a:t>
            </a:r>
          </a:p>
        </p:txBody>
      </p:sp>
      <p:pic>
        <p:nvPicPr>
          <p:cNvPr id="4" name="Picture 2" descr="C:\Users\oct\Desktop\pictures\Logo block.PNG"/>
          <p:cNvPicPr>
            <a:picLocks noChangeAspect="1" noChangeArrowheads="1"/>
          </p:cNvPicPr>
          <p:nvPr/>
        </p:nvPicPr>
        <p:blipFill>
          <a:blip r:embed="rId2" cstate="print"/>
          <a:srcRect/>
          <a:stretch>
            <a:fillRect/>
          </a:stretch>
        </p:blipFill>
        <p:spPr bwMode="auto">
          <a:xfrm>
            <a:off x="228600" y="204470"/>
            <a:ext cx="624840" cy="519073"/>
          </a:xfrm>
          <a:prstGeom prst="rect">
            <a:avLst/>
          </a:prstGeom>
          <a:noFill/>
        </p:spPr>
      </p:pic>
      <p:sp>
        <p:nvSpPr>
          <p:cNvPr id="5" name="TextBox 4"/>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207004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BF36FD-0C18-408E-ADFA-0A35BEB156FA}"/>
              </a:ext>
            </a:extLst>
          </p:cNvPr>
          <p:cNvSpPr>
            <a:spLocks noGrp="1"/>
          </p:cNvSpPr>
          <p:nvPr>
            <p:ph type="title"/>
          </p:nvPr>
        </p:nvSpPr>
        <p:spPr>
          <a:xfrm>
            <a:off x="1322361" y="485337"/>
            <a:ext cx="9945860" cy="893298"/>
          </a:xfrm>
        </p:spPr>
        <p:txBody>
          <a:bodyPr/>
          <a:lstStyle/>
          <a:p>
            <a:r>
              <a:rPr lang="en-IN" dirty="0"/>
              <a:t>key Features of the BA-ICS Programme </a:t>
            </a:r>
          </a:p>
        </p:txBody>
      </p:sp>
      <p:sp>
        <p:nvSpPr>
          <p:cNvPr id="3" name="Content Placeholder 2">
            <a:extLst>
              <a:ext uri="{FF2B5EF4-FFF2-40B4-BE49-F238E27FC236}">
                <a16:creationId xmlns="" xmlns:a16="http://schemas.microsoft.com/office/drawing/2014/main" id="{E5980EE6-20B3-4ACD-A427-15CBC9BF4264}"/>
              </a:ext>
            </a:extLst>
          </p:cNvPr>
          <p:cNvSpPr>
            <a:spLocks noGrp="1"/>
          </p:cNvSpPr>
          <p:nvPr>
            <p:ph idx="1"/>
          </p:nvPr>
        </p:nvSpPr>
        <p:spPr>
          <a:xfrm>
            <a:off x="1406767" y="1617785"/>
            <a:ext cx="9777047" cy="4881489"/>
          </a:xfrm>
        </p:spPr>
        <p:txBody>
          <a:bodyPr>
            <a:noAutofit/>
          </a:bodyPr>
          <a:lstStyle/>
          <a:p>
            <a:pPr lvl="1"/>
            <a:r>
              <a:rPr lang="en-US" sz="2000" dirty="0"/>
              <a:t>Guided by the ideal given by Sri Aurobindo – “all knowledge is within and has to be evoked by education rather than instilled from outside,” the </a:t>
            </a:r>
            <a:r>
              <a:rPr lang="en-US" sz="2000" dirty="0" err="1"/>
              <a:t>programme</a:t>
            </a:r>
            <a:r>
              <a:rPr lang="en-US" sz="2000" dirty="0"/>
              <a:t> offers some unique features:</a:t>
            </a:r>
          </a:p>
          <a:p>
            <a:pPr lvl="2"/>
            <a:r>
              <a:rPr lang="en-IN" sz="1800" dirty="0"/>
              <a:t>A synthesis of wider and deeper approach to the study of the relevant topic</a:t>
            </a:r>
          </a:p>
          <a:p>
            <a:pPr lvl="2"/>
            <a:r>
              <a:rPr lang="en-IN" sz="1800" dirty="0"/>
              <a:t>A variety of learning activities – lectures, discussions, group work and projects – involving different mental faculties of comprehension, analysis, synthesis, organisation and expression </a:t>
            </a:r>
          </a:p>
          <a:p>
            <a:pPr lvl="2"/>
            <a:r>
              <a:rPr lang="en-IN" sz="1800" dirty="0"/>
              <a:t>A rich mix of learning materials – textual, audio-visual and web-based</a:t>
            </a:r>
          </a:p>
          <a:p>
            <a:pPr lvl="2"/>
            <a:r>
              <a:rPr lang="en-IN" sz="1800" dirty="0"/>
              <a:t>Exposure to key ideas selected from various sources, including ancient texts and the works of modern seers and thinkers, particularly Sri Aurobindo. </a:t>
            </a:r>
          </a:p>
          <a:p>
            <a:pPr lvl="2"/>
            <a:r>
              <a:rPr lang="en-IN" sz="1800" dirty="0"/>
              <a:t>Opportunity to learn some basic Sanskrit and also develop a deeper appreciation of this ancient language</a:t>
            </a:r>
          </a:p>
          <a:p>
            <a:pPr lvl="2"/>
            <a:r>
              <a:rPr lang="en-IN" sz="1800" dirty="0"/>
              <a:t>Guided fieldwork, research project, internship and other independent learning-by-doing opportunities</a:t>
            </a:r>
          </a:p>
        </p:txBody>
      </p:sp>
      <p:pic>
        <p:nvPicPr>
          <p:cNvPr id="4" name="Picture 2" descr="C:\Users\oct\Desktop\pictures\Logo block.PNG"/>
          <p:cNvPicPr>
            <a:picLocks noChangeAspect="1" noChangeArrowheads="1"/>
          </p:cNvPicPr>
          <p:nvPr/>
        </p:nvPicPr>
        <p:blipFill>
          <a:blip r:embed="rId2" cstate="print"/>
          <a:srcRect/>
          <a:stretch>
            <a:fillRect/>
          </a:stretch>
        </p:blipFill>
        <p:spPr bwMode="auto">
          <a:xfrm>
            <a:off x="228600" y="204470"/>
            <a:ext cx="624840" cy="519073"/>
          </a:xfrm>
          <a:prstGeom prst="rect">
            <a:avLst/>
          </a:prstGeom>
          <a:noFill/>
        </p:spPr>
      </p:pic>
      <p:sp>
        <p:nvSpPr>
          <p:cNvPr id="5" name="TextBox 4"/>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2471456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099D62-E47D-496F-A06E-F35D5DB31BDE}"/>
              </a:ext>
            </a:extLst>
          </p:cNvPr>
          <p:cNvSpPr>
            <a:spLocks noGrp="1"/>
          </p:cNvSpPr>
          <p:nvPr>
            <p:ph type="title"/>
          </p:nvPr>
        </p:nvSpPr>
        <p:spPr>
          <a:xfrm>
            <a:off x="2488515" y="488230"/>
            <a:ext cx="7214968" cy="866408"/>
          </a:xfrm>
        </p:spPr>
        <p:txBody>
          <a:bodyPr>
            <a:normAutofit fontScale="90000"/>
          </a:bodyPr>
          <a:lstStyle/>
          <a:p>
            <a:r>
              <a:rPr lang="en-IN" dirty="0"/>
              <a:t/>
            </a:r>
            <a:br>
              <a:rPr lang="en-IN" dirty="0"/>
            </a:br>
            <a:r>
              <a:rPr lang="en-IN" sz="3600" dirty="0"/>
              <a:t>COURSES FOR YEAR I</a:t>
            </a:r>
            <a:br>
              <a:rPr lang="en-IN" sz="3600" dirty="0"/>
            </a:br>
            <a:endParaRPr lang="en-IN" sz="3600" dirty="0"/>
          </a:p>
        </p:txBody>
      </p:sp>
      <p:sp>
        <p:nvSpPr>
          <p:cNvPr id="3" name="Content Placeholder 2">
            <a:extLst>
              <a:ext uri="{FF2B5EF4-FFF2-40B4-BE49-F238E27FC236}">
                <a16:creationId xmlns="" xmlns:a16="http://schemas.microsoft.com/office/drawing/2014/main" id="{06420394-51F2-471E-AC95-A5FC5245CE89}"/>
              </a:ext>
            </a:extLst>
          </p:cNvPr>
          <p:cNvSpPr>
            <a:spLocks noGrp="1"/>
          </p:cNvSpPr>
          <p:nvPr>
            <p:ph idx="1"/>
          </p:nvPr>
        </p:nvSpPr>
        <p:spPr>
          <a:xfrm>
            <a:off x="1291883" y="1617784"/>
            <a:ext cx="9608233" cy="4318782"/>
          </a:xfrm>
        </p:spPr>
        <p:txBody>
          <a:bodyPr>
            <a:normAutofit fontScale="92500" lnSpcReduction="20000"/>
          </a:bodyPr>
          <a:lstStyle/>
          <a:p>
            <a:r>
              <a:rPr lang="en-IN" sz="1900" dirty="0"/>
              <a:t>Semester I</a:t>
            </a:r>
          </a:p>
          <a:p>
            <a:pPr lvl="1" fontAlgn="t"/>
            <a:r>
              <a:rPr lang="en-US" sz="1700" dirty="0"/>
              <a:t>India’s Cultural Heritage: Importance and Relevance </a:t>
            </a:r>
          </a:p>
          <a:p>
            <a:pPr lvl="1" fontAlgn="t"/>
            <a:r>
              <a:rPr lang="en-US" sz="1700" dirty="0"/>
              <a:t>Aims and Organisation of Life: The Indian View</a:t>
            </a:r>
          </a:p>
          <a:p>
            <a:pPr lvl="1" fontAlgn="t"/>
            <a:r>
              <a:rPr lang="en-US" sz="1700" dirty="0"/>
              <a:t>Sanskrit Appreciation I </a:t>
            </a:r>
          </a:p>
          <a:p>
            <a:pPr lvl="1" fontAlgn="t"/>
            <a:r>
              <a:rPr lang="en-US" sz="1700" dirty="0"/>
              <a:t>Life Skill (Communication Skills) </a:t>
            </a:r>
          </a:p>
          <a:p>
            <a:pPr lvl="1" fontAlgn="t"/>
            <a:r>
              <a:rPr lang="en-US" sz="1700" dirty="0"/>
              <a:t>Guided Fieldwork </a:t>
            </a:r>
          </a:p>
          <a:p>
            <a:pPr marL="228600" lvl="1" indent="0" fontAlgn="t">
              <a:buNone/>
            </a:pPr>
            <a:endParaRPr lang="en-IN" dirty="0"/>
          </a:p>
          <a:p>
            <a:r>
              <a:rPr lang="en-IN" sz="1900" dirty="0"/>
              <a:t>Semester II</a:t>
            </a:r>
          </a:p>
          <a:p>
            <a:pPr lvl="1"/>
            <a:r>
              <a:rPr lang="en-US" sz="1700" dirty="0"/>
              <a:t>Ancient Indian Contributions to Science and Technology </a:t>
            </a:r>
          </a:p>
          <a:p>
            <a:pPr lvl="1"/>
            <a:r>
              <a:rPr lang="en-US" sz="1700" dirty="0"/>
              <a:t>Great Personalities of Ancient India </a:t>
            </a:r>
          </a:p>
          <a:p>
            <a:pPr lvl="1"/>
            <a:r>
              <a:rPr lang="en-US" sz="1700" dirty="0"/>
              <a:t>Sanskrit Appreciation II </a:t>
            </a:r>
          </a:p>
          <a:p>
            <a:pPr lvl="1"/>
            <a:r>
              <a:rPr lang="en-US" sz="1700" dirty="0"/>
              <a:t>Life Skill (Human Values and Ethics)</a:t>
            </a:r>
          </a:p>
          <a:p>
            <a:pPr lvl="1"/>
            <a:r>
              <a:rPr lang="en-US" sz="1700" dirty="0"/>
              <a:t>Introduction to Indian Scriptures - I </a:t>
            </a:r>
          </a:p>
          <a:p>
            <a:endParaRPr lang="en-IN" dirty="0"/>
          </a:p>
        </p:txBody>
      </p:sp>
      <p:pic>
        <p:nvPicPr>
          <p:cNvPr id="4" name="Picture 2" descr="C:\Users\oct\Desktop\pictures\Logo block.PNG"/>
          <p:cNvPicPr>
            <a:picLocks noChangeAspect="1" noChangeArrowheads="1"/>
          </p:cNvPicPr>
          <p:nvPr/>
        </p:nvPicPr>
        <p:blipFill>
          <a:blip r:embed="rId2" cstate="print"/>
          <a:srcRect/>
          <a:stretch>
            <a:fillRect/>
          </a:stretch>
        </p:blipFill>
        <p:spPr bwMode="auto">
          <a:xfrm>
            <a:off x="228600" y="204470"/>
            <a:ext cx="624840" cy="519073"/>
          </a:xfrm>
          <a:prstGeom prst="rect">
            <a:avLst/>
          </a:prstGeom>
          <a:noFill/>
        </p:spPr>
      </p:pic>
      <p:sp>
        <p:nvSpPr>
          <p:cNvPr id="5" name="TextBox 4"/>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336108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61A148-53D9-4AC8-9F6C-0213D0D59AEF}"/>
              </a:ext>
            </a:extLst>
          </p:cNvPr>
          <p:cNvSpPr>
            <a:spLocks noGrp="1"/>
          </p:cNvSpPr>
          <p:nvPr>
            <p:ph type="title"/>
          </p:nvPr>
        </p:nvSpPr>
        <p:spPr>
          <a:xfrm>
            <a:off x="2346960" y="405844"/>
            <a:ext cx="7498080" cy="846181"/>
          </a:xfrm>
        </p:spPr>
        <p:txBody>
          <a:bodyPr>
            <a:normAutofit/>
          </a:bodyPr>
          <a:lstStyle/>
          <a:p>
            <a:r>
              <a:rPr lang="en-IN" sz="3200" dirty="0"/>
              <a:t>COURSES FOR Year II</a:t>
            </a:r>
          </a:p>
        </p:txBody>
      </p:sp>
      <p:sp>
        <p:nvSpPr>
          <p:cNvPr id="3" name="Content Placeholder 2">
            <a:extLst>
              <a:ext uri="{FF2B5EF4-FFF2-40B4-BE49-F238E27FC236}">
                <a16:creationId xmlns="" xmlns:a16="http://schemas.microsoft.com/office/drawing/2014/main" id="{6238773B-A287-4ECC-8033-AAEB03CF75C7}"/>
              </a:ext>
            </a:extLst>
          </p:cNvPr>
          <p:cNvSpPr>
            <a:spLocks noGrp="1"/>
          </p:cNvSpPr>
          <p:nvPr>
            <p:ph idx="1"/>
          </p:nvPr>
        </p:nvSpPr>
        <p:spPr>
          <a:xfrm>
            <a:off x="1320018" y="1678969"/>
            <a:ext cx="9551963" cy="4632509"/>
          </a:xfrm>
        </p:spPr>
        <p:txBody>
          <a:bodyPr>
            <a:normAutofit/>
          </a:bodyPr>
          <a:lstStyle/>
          <a:p>
            <a:r>
              <a:rPr lang="en-IN" dirty="0"/>
              <a:t>Semester III</a:t>
            </a:r>
          </a:p>
          <a:p>
            <a:pPr lvl="1" fontAlgn="t">
              <a:lnSpc>
                <a:spcPct val="115000"/>
              </a:lnSpc>
              <a:spcBef>
                <a:spcPts val="0"/>
              </a:spcBef>
            </a:pPr>
            <a:r>
              <a:rPr lang="en-US" dirty="0">
                <a:solidFill>
                  <a:srgbClr val="000000"/>
                </a:solidFill>
              </a:rPr>
              <a:t>Religion and Spirituality: Inner Spirit Behind the External Forms </a:t>
            </a:r>
          </a:p>
          <a:p>
            <a:pPr lvl="1" fontAlgn="t">
              <a:lnSpc>
                <a:spcPct val="115000"/>
              </a:lnSpc>
              <a:spcBef>
                <a:spcPts val="0"/>
              </a:spcBef>
            </a:pPr>
            <a:r>
              <a:rPr lang="en-US" dirty="0">
                <a:solidFill>
                  <a:srgbClr val="000000"/>
                </a:solidFill>
              </a:rPr>
              <a:t>Introduction to Indian Scriptures – II</a:t>
            </a:r>
          </a:p>
          <a:p>
            <a:pPr lvl="1" fontAlgn="t">
              <a:lnSpc>
                <a:spcPct val="115000"/>
              </a:lnSpc>
              <a:spcBef>
                <a:spcPts val="0"/>
              </a:spcBef>
            </a:pPr>
            <a:r>
              <a:rPr lang="en-US" dirty="0">
                <a:solidFill>
                  <a:srgbClr val="000000"/>
                </a:solidFill>
              </a:rPr>
              <a:t>Arts and Aesthetics in Indian Culture – I </a:t>
            </a:r>
          </a:p>
          <a:p>
            <a:pPr lvl="1" fontAlgn="t">
              <a:lnSpc>
                <a:spcPct val="115000"/>
              </a:lnSpc>
              <a:spcBef>
                <a:spcPts val="0"/>
              </a:spcBef>
            </a:pPr>
            <a:r>
              <a:rPr lang="en-US" dirty="0">
                <a:solidFill>
                  <a:srgbClr val="000000"/>
                </a:solidFill>
              </a:rPr>
              <a:t>Appreciating Sanskrit Poetry </a:t>
            </a:r>
          </a:p>
          <a:p>
            <a:pPr lvl="1" fontAlgn="t">
              <a:lnSpc>
                <a:spcPct val="115000"/>
              </a:lnSpc>
              <a:spcBef>
                <a:spcPts val="0"/>
              </a:spcBef>
            </a:pPr>
            <a:r>
              <a:rPr lang="en-US" dirty="0">
                <a:solidFill>
                  <a:srgbClr val="000000"/>
                </a:solidFill>
              </a:rPr>
              <a:t>Internship/Volunteering – I</a:t>
            </a:r>
          </a:p>
          <a:p>
            <a:pPr marL="228600" lvl="1" indent="0" fontAlgn="t">
              <a:lnSpc>
                <a:spcPct val="115000"/>
              </a:lnSpc>
              <a:spcBef>
                <a:spcPts val="0"/>
              </a:spcBef>
              <a:buNone/>
            </a:pPr>
            <a:endParaRPr lang="en-US" dirty="0">
              <a:solidFill>
                <a:srgbClr val="000000"/>
              </a:solidFill>
            </a:endParaRPr>
          </a:p>
          <a:p>
            <a:pPr marL="0" fontAlgn="t">
              <a:lnSpc>
                <a:spcPct val="115000"/>
              </a:lnSpc>
              <a:spcBef>
                <a:spcPts val="0"/>
              </a:spcBef>
            </a:pPr>
            <a:r>
              <a:rPr lang="en-US" dirty="0">
                <a:solidFill>
                  <a:srgbClr val="000000"/>
                </a:solidFill>
              </a:rPr>
              <a:t>Semester IV</a:t>
            </a:r>
          </a:p>
          <a:p>
            <a:pPr marL="457200" lvl="1" fontAlgn="t">
              <a:lnSpc>
                <a:spcPct val="115000"/>
              </a:lnSpc>
              <a:spcBef>
                <a:spcPts val="0"/>
              </a:spcBef>
            </a:pPr>
            <a:r>
              <a:rPr lang="en-US" dirty="0">
                <a:solidFill>
                  <a:srgbClr val="000000"/>
                </a:solidFill>
              </a:rPr>
              <a:t>The Art and Science of Yoga </a:t>
            </a:r>
            <a:endParaRPr lang="en-IN" dirty="0"/>
          </a:p>
          <a:p>
            <a:pPr marL="457200" lvl="1" fontAlgn="t">
              <a:lnSpc>
                <a:spcPct val="115000"/>
              </a:lnSpc>
              <a:spcBef>
                <a:spcPts val="0"/>
              </a:spcBef>
            </a:pPr>
            <a:r>
              <a:rPr lang="en-US" dirty="0">
                <a:solidFill>
                  <a:srgbClr val="000000"/>
                </a:solidFill>
              </a:rPr>
              <a:t>Arts and Aesthetics in Indian Culture – II </a:t>
            </a:r>
            <a:endParaRPr lang="en-IN" dirty="0"/>
          </a:p>
          <a:p>
            <a:pPr marL="457200" lvl="1" fontAlgn="t">
              <a:lnSpc>
                <a:spcPct val="115000"/>
              </a:lnSpc>
              <a:spcBef>
                <a:spcPts val="0"/>
              </a:spcBef>
            </a:pPr>
            <a:r>
              <a:rPr lang="en-US" dirty="0">
                <a:solidFill>
                  <a:srgbClr val="000000"/>
                </a:solidFill>
              </a:rPr>
              <a:t>Yoga Philosophy </a:t>
            </a:r>
            <a:endParaRPr lang="en-IN" dirty="0"/>
          </a:p>
          <a:p>
            <a:pPr marL="457200" lvl="1" fontAlgn="t">
              <a:lnSpc>
                <a:spcPct val="115000"/>
              </a:lnSpc>
              <a:spcBef>
                <a:spcPts val="0"/>
              </a:spcBef>
            </a:pPr>
            <a:r>
              <a:rPr lang="en-US" dirty="0">
                <a:solidFill>
                  <a:srgbClr val="000000"/>
                </a:solidFill>
              </a:rPr>
              <a:t>Fundamentals of Sanskrit Grammar</a:t>
            </a:r>
            <a:endParaRPr lang="en-IN" dirty="0"/>
          </a:p>
          <a:p>
            <a:pPr marL="457200" lvl="1" fontAlgn="t">
              <a:lnSpc>
                <a:spcPct val="115000"/>
              </a:lnSpc>
              <a:spcBef>
                <a:spcPts val="0"/>
              </a:spcBef>
            </a:pPr>
            <a:r>
              <a:rPr lang="en-US" dirty="0">
                <a:solidFill>
                  <a:srgbClr val="000000"/>
                </a:solidFill>
              </a:rPr>
              <a:t>Internship/Volunteering - II</a:t>
            </a:r>
            <a:endParaRPr lang="en-IN" dirty="0"/>
          </a:p>
        </p:txBody>
      </p:sp>
      <p:pic>
        <p:nvPicPr>
          <p:cNvPr id="4" name="Picture 2" descr="C:\Users\oct\Desktop\pictures\Logo block.PNG"/>
          <p:cNvPicPr>
            <a:picLocks noChangeAspect="1" noChangeArrowheads="1"/>
          </p:cNvPicPr>
          <p:nvPr/>
        </p:nvPicPr>
        <p:blipFill>
          <a:blip r:embed="rId2" cstate="print"/>
          <a:srcRect/>
          <a:stretch>
            <a:fillRect/>
          </a:stretch>
        </p:blipFill>
        <p:spPr bwMode="auto">
          <a:xfrm>
            <a:off x="228600" y="204470"/>
            <a:ext cx="624840" cy="519073"/>
          </a:xfrm>
          <a:prstGeom prst="rect">
            <a:avLst/>
          </a:prstGeom>
          <a:noFill/>
        </p:spPr>
      </p:pic>
      <p:sp>
        <p:nvSpPr>
          <p:cNvPr id="5" name="TextBox 4"/>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330406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61A148-53D9-4AC8-9F6C-0213D0D59AEF}"/>
              </a:ext>
            </a:extLst>
          </p:cNvPr>
          <p:cNvSpPr>
            <a:spLocks noGrp="1"/>
          </p:cNvSpPr>
          <p:nvPr>
            <p:ph type="title"/>
          </p:nvPr>
        </p:nvSpPr>
        <p:spPr>
          <a:xfrm>
            <a:off x="2473568" y="544401"/>
            <a:ext cx="7244861" cy="721692"/>
          </a:xfrm>
        </p:spPr>
        <p:txBody>
          <a:bodyPr>
            <a:normAutofit fontScale="90000"/>
          </a:bodyPr>
          <a:lstStyle/>
          <a:p>
            <a:r>
              <a:rPr lang="en-IN" sz="3200" dirty="0"/>
              <a:t>COURSES FOR Year III</a:t>
            </a:r>
          </a:p>
        </p:txBody>
      </p:sp>
      <p:sp>
        <p:nvSpPr>
          <p:cNvPr id="3" name="Content Placeholder 2">
            <a:extLst>
              <a:ext uri="{FF2B5EF4-FFF2-40B4-BE49-F238E27FC236}">
                <a16:creationId xmlns="" xmlns:a16="http://schemas.microsoft.com/office/drawing/2014/main" id="{6238773B-A287-4ECC-8033-AAEB03CF75C7}"/>
              </a:ext>
            </a:extLst>
          </p:cNvPr>
          <p:cNvSpPr>
            <a:spLocks noGrp="1"/>
          </p:cNvSpPr>
          <p:nvPr>
            <p:ph idx="1"/>
          </p:nvPr>
        </p:nvSpPr>
        <p:spPr>
          <a:xfrm>
            <a:off x="1310051" y="1519310"/>
            <a:ext cx="9571893" cy="4794289"/>
          </a:xfrm>
        </p:spPr>
        <p:txBody>
          <a:bodyPr>
            <a:normAutofit fontScale="92500" lnSpcReduction="10000"/>
          </a:bodyPr>
          <a:lstStyle/>
          <a:p>
            <a:r>
              <a:rPr lang="en-IN" sz="2100" dirty="0"/>
              <a:t>Semester V</a:t>
            </a:r>
          </a:p>
          <a:p>
            <a:pPr lvl="1" fontAlgn="t"/>
            <a:r>
              <a:rPr lang="en-US" sz="1700" dirty="0">
                <a:solidFill>
                  <a:srgbClr val="000000"/>
                </a:solidFill>
              </a:rPr>
              <a:t>Ancient Indian Contributions to Literature – I </a:t>
            </a:r>
          </a:p>
          <a:p>
            <a:pPr lvl="1" fontAlgn="t"/>
            <a:r>
              <a:rPr lang="en-US" sz="1700" dirty="0">
                <a:solidFill>
                  <a:srgbClr val="000000"/>
                </a:solidFill>
              </a:rPr>
              <a:t>Appreciating Indian Music and Dance </a:t>
            </a:r>
          </a:p>
          <a:p>
            <a:pPr lvl="1" fontAlgn="t"/>
            <a:r>
              <a:rPr lang="en-US" sz="1700" dirty="0">
                <a:solidFill>
                  <a:srgbClr val="000000"/>
                </a:solidFill>
              </a:rPr>
              <a:t>Education in Ancient India </a:t>
            </a:r>
          </a:p>
          <a:p>
            <a:pPr lvl="1" fontAlgn="t"/>
            <a:r>
              <a:rPr lang="en-US" sz="1700" dirty="0">
                <a:solidFill>
                  <a:srgbClr val="000000"/>
                </a:solidFill>
              </a:rPr>
              <a:t>Readings in Ancient Sanskrit Literature </a:t>
            </a:r>
          </a:p>
          <a:p>
            <a:pPr lvl="1" fontAlgn="t"/>
            <a:r>
              <a:rPr lang="en-US" sz="1700" dirty="0">
                <a:solidFill>
                  <a:srgbClr val="000000"/>
                </a:solidFill>
              </a:rPr>
              <a:t>Guided Research Project I </a:t>
            </a:r>
          </a:p>
          <a:p>
            <a:pPr marL="228600" lvl="1" indent="0" fontAlgn="t">
              <a:buNone/>
            </a:pPr>
            <a:endParaRPr lang="en-US" dirty="0">
              <a:solidFill>
                <a:srgbClr val="000000"/>
              </a:solidFill>
            </a:endParaRPr>
          </a:p>
          <a:p>
            <a:pPr marL="0" fontAlgn="t">
              <a:lnSpc>
                <a:spcPct val="115000"/>
              </a:lnSpc>
              <a:spcBef>
                <a:spcPts val="0"/>
              </a:spcBef>
            </a:pPr>
            <a:r>
              <a:rPr lang="en-US" sz="2100" dirty="0">
                <a:solidFill>
                  <a:srgbClr val="000000"/>
                </a:solidFill>
              </a:rPr>
              <a:t>Semester VI</a:t>
            </a:r>
          </a:p>
          <a:p>
            <a:pPr lvl="1" fontAlgn="t">
              <a:lnSpc>
                <a:spcPct val="120000"/>
              </a:lnSpc>
            </a:pPr>
            <a:r>
              <a:rPr lang="en-US" sz="1700" dirty="0"/>
              <a:t>Ancient Indian Contributions to Literature – II</a:t>
            </a:r>
            <a:endParaRPr lang="en-IN" sz="1700" dirty="0"/>
          </a:p>
          <a:p>
            <a:pPr lvl="1" fontAlgn="t">
              <a:lnSpc>
                <a:spcPct val="120000"/>
              </a:lnSpc>
            </a:pPr>
            <a:r>
              <a:rPr lang="en-US" sz="1700" dirty="0"/>
              <a:t>Appreciating Indian Theatre</a:t>
            </a:r>
            <a:endParaRPr lang="en-IN" sz="1700" dirty="0"/>
          </a:p>
          <a:p>
            <a:pPr lvl="1" fontAlgn="t">
              <a:lnSpc>
                <a:spcPct val="120000"/>
              </a:lnSpc>
            </a:pPr>
            <a:r>
              <a:rPr lang="en-US" sz="1700" dirty="0"/>
              <a:t>Holistic Practice of Naturopathy and Yoga </a:t>
            </a:r>
            <a:endParaRPr lang="en-IN" sz="1700" dirty="0"/>
          </a:p>
          <a:p>
            <a:pPr lvl="1" fontAlgn="t">
              <a:lnSpc>
                <a:spcPct val="120000"/>
              </a:lnSpc>
            </a:pPr>
            <a:r>
              <a:rPr lang="en-US" sz="1700" dirty="0"/>
              <a:t>Readings in Contemporary Sanskrit Literature</a:t>
            </a:r>
            <a:endParaRPr lang="en-IN" sz="1700" dirty="0"/>
          </a:p>
          <a:p>
            <a:pPr lvl="1" fontAlgn="t">
              <a:lnSpc>
                <a:spcPct val="120000"/>
              </a:lnSpc>
            </a:pPr>
            <a:r>
              <a:rPr lang="en-US" sz="1700" dirty="0"/>
              <a:t>Guided Research Project II (Continued)</a:t>
            </a:r>
            <a:endParaRPr lang="en-IN" sz="1700" dirty="0"/>
          </a:p>
          <a:p>
            <a:pPr marL="0" fontAlgn="t">
              <a:lnSpc>
                <a:spcPct val="115000"/>
              </a:lnSpc>
              <a:spcBef>
                <a:spcPts val="0"/>
              </a:spcBef>
            </a:pPr>
            <a:endParaRPr lang="en-IN" sz="2400" dirty="0">
              <a:latin typeface="Arial" panose="020B0604020202020204" pitchFamily="34" charset="0"/>
            </a:endParaRPr>
          </a:p>
          <a:p>
            <a:pPr marL="0" indent="0">
              <a:buNone/>
            </a:pPr>
            <a:endParaRPr lang="en-IN" dirty="0"/>
          </a:p>
        </p:txBody>
      </p:sp>
      <p:pic>
        <p:nvPicPr>
          <p:cNvPr id="4" name="Picture 2" descr="C:\Users\oct\Desktop\pictures\Logo block.PNG"/>
          <p:cNvPicPr>
            <a:picLocks noChangeAspect="1" noChangeArrowheads="1"/>
          </p:cNvPicPr>
          <p:nvPr/>
        </p:nvPicPr>
        <p:blipFill>
          <a:blip r:embed="rId2" cstate="print"/>
          <a:srcRect/>
          <a:stretch>
            <a:fillRect/>
          </a:stretch>
        </p:blipFill>
        <p:spPr bwMode="auto">
          <a:xfrm>
            <a:off x="228600" y="204470"/>
            <a:ext cx="624840" cy="519073"/>
          </a:xfrm>
          <a:prstGeom prst="rect">
            <a:avLst/>
          </a:prstGeom>
          <a:noFill/>
        </p:spPr>
      </p:pic>
      <p:sp>
        <p:nvSpPr>
          <p:cNvPr id="5" name="TextBox 4"/>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2324759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08531E-A14A-4348-ADE9-331427FD74FA}"/>
              </a:ext>
            </a:extLst>
          </p:cNvPr>
          <p:cNvSpPr>
            <a:spLocks noGrp="1"/>
          </p:cNvSpPr>
          <p:nvPr>
            <p:ph type="title"/>
          </p:nvPr>
        </p:nvSpPr>
        <p:spPr>
          <a:xfrm>
            <a:off x="2452467" y="485336"/>
            <a:ext cx="7287065" cy="934446"/>
          </a:xfrm>
        </p:spPr>
        <p:txBody>
          <a:bodyPr>
            <a:normAutofit/>
          </a:bodyPr>
          <a:lstStyle/>
          <a:p>
            <a:r>
              <a:rPr lang="en-IN" dirty="0"/>
              <a:t>Prospects after a B.A. in ICS</a:t>
            </a:r>
          </a:p>
        </p:txBody>
      </p:sp>
      <p:sp>
        <p:nvSpPr>
          <p:cNvPr id="3" name="Content Placeholder 2">
            <a:extLst>
              <a:ext uri="{FF2B5EF4-FFF2-40B4-BE49-F238E27FC236}">
                <a16:creationId xmlns="" xmlns:a16="http://schemas.microsoft.com/office/drawing/2014/main" id="{26DD4F41-F802-44FD-981E-0D128521F073}"/>
              </a:ext>
            </a:extLst>
          </p:cNvPr>
          <p:cNvSpPr>
            <a:spLocks noGrp="1"/>
          </p:cNvSpPr>
          <p:nvPr>
            <p:ph idx="1"/>
          </p:nvPr>
        </p:nvSpPr>
        <p:spPr>
          <a:xfrm>
            <a:off x="838200" y="1758461"/>
            <a:ext cx="10515600" cy="4614203"/>
          </a:xfrm>
        </p:spPr>
        <p:txBody>
          <a:bodyPr>
            <a:normAutofit/>
          </a:bodyPr>
          <a:lstStyle/>
          <a:p>
            <a:r>
              <a:rPr lang="en-IN" sz="2000" dirty="0"/>
              <a:t>The broad-based BA-ICS curriculum serves as a perfect foundation to build a specific expertise by opting for higher education in an area of one’s choice. Following may be some such possible fields of study:</a:t>
            </a:r>
          </a:p>
          <a:p>
            <a:pPr lvl="2"/>
            <a:r>
              <a:rPr lang="en-IN" sz="1800" dirty="0"/>
              <a:t>Yoga,  Ayurveda,  Holistic Wellness,  Philosophy,  History,  Cross-cultural Studies,  Ancient Mathematics, Performing Arts of India, Indian Aesthetics,  Literature of India, Spiritual Studies, Museum Studies,  Archaeology,  Art History,  Media Studies etc.</a:t>
            </a:r>
          </a:p>
          <a:p>
            <a:r>
              <a:rPr lang="en-IN" sz="2000" dirty="0"/>
              <a:t>A wider liberal arts based Bachelor’s education helps the learner develop and refine the faculties of comprehension, assimilation, organisation, synthesis and expression, all of which make the learner ready for various lines of work such as: </a:t>
            </a:r>
          </a:p>
          <a:p>
            <a:pPr lvl="1"/>
            <a:r>
              <a:rPr lang="en-IN" sz="1800" dirty="0"/>
              <a:t>Teaching,  Research,  Administration, Business, Public Relations, Travel and Tourism, Content Writing, Creative Writing, Journalism, Performing Arts,  Visual Arts,  Armed Services, Non-governmental sector, Social work, and many more</a:t>
            </a:r>
          </a:p>
          <a:p>
            <a:endParaRPr lang="en-IN" dirty="0"/>
          </a:p>
        </p:txBody>
      </p:sp>
      <p:pic>
        <p:nvPicPr>
          <p:cNvPr id="4" name="Picture 2" descr="C:\Users\oct\Desktop\pictures\Logo block.PNG"/>
          <p:cNvPicPr>
            <a:picLocks noChangeAspect="1" noChangeArrowheads="1"/>
          </p:cNvPicPr>
          <p:nvPr/>
        </p:nvPicPr>
        <p:blipFill>
          <a:blip r:embed="rId2" cstate="print"/>
          <a:srcRect/>
          <a:stretch>
            <a:fillRect/>
          </a:stretch>
        </p:blipFill>
        <p:spPr bwMode="auto">
          <a:xfrm>
            <a:off x="228600" y="204470"/>
            <a:ext cx="624840" cy="519073"/>
          </a:xfrm>
          <a:prstGeom prst="rect">
            <a:avLst/>
          </a:prstGeom>
          <a:noFill/>
        </p:spPr>
      </p:pic>
      <p:sp>
        <p:nvSpPr>
          <p:cNvPr id="5" name="TextBox 4"/>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1845266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40323E-2AB3-45FB-8D92-388DF52BBBE4}"/>
              </a:ext>
            </a:extLst>
          </p:cNvPr>
          <p:cNvSpPr>
            <a:spLocks noGrp="1"/>
          </p:cNvSpPr>
          <p:nvPr>
            <p:ph type="title"/>
          </p:nvPr>
        </p:nvSpPr>
        <p:spPr>
          <a:xfrm>
            <a:off x="899159" y="486392"/>
            <a:ext cx="10393681" cy="1539356"/>
          </a:xfrm>
        </p:spPr>
        <p:txBody>
          <a:bodyPr>
            <a:normAutofit fontScale="90000"/>
          </a:bodyPr>
          <a:lstStyle/>
          <a:p>
            <a:r>
              <a:rPr lang="en-IN" dirty="0"/>
              <a:t>“</a:t>
            </a:r>
            <a:r>
              <a:rPr lang="en-US" dirty="0"/>
              <a:t>The aim of education is not to prepare a man to succeed in life and society, but to increase his perfectibility to its utmost.” (Sri Aurobindo)</a:t>
            </a:r>
            <a:endParaRPr lang="en-IN" dirty="0"/>
          </a:p>
        </p:txBody>
      </p:sp>
      <p:sp>
        <p:nvSpPr>
          <p:cNvPr id="3" name="Content Placeholder 2">
            <a:extLst>
              <a:ext uri="{FF2B5EF4-FFF2-40B4-BE49-F238E27FC236}">
                <a16:creationId xmlns="" xmlns:a16="http://schemas.microsoft.com/office/drawing/2014/main" id="{5C3FBA02-0E09-4BCC-B022-9DE04AA95FD7}"/>
              </a:ext>
            </a:extLst>
          </p:cNvPr>
          <p:cNvSpPr>
            <a:spLocks noGrp="1"/>
          </p:cNvSpPr>
          <p:nvPr>
            <p:ph idx="1"/>
          </p:nvPr>
        </p:nvSpPr>
        <p:spPr>
          <a:xfrm>
            <a:off x="948983" y="2263842"/>
            <a:ext cx="10294034" cy="4107766"/>
          </a:xfrm>
        </p:spPr>
        <p:txBody>
          <a:bodyPr>
            <a:normAutofit/>
          </a:bodyPr>
          <a:lstStyle/>
          <a:p>
            <a:r>
              <a:rPr lang="en-IN" dirty="0"/>
              <a:t>In addition to helping </a:t>
            </a:r>
            <a:r>
              <a:rPr lang="en-US" dirty="0"/>
              <a:t>learners become equipped with the right kind of preparation for a profession of their choice, this unique </a:t>
            </a:r>
            <a:r>
              <a:rPr lang="en-US" dirty="0" err="1"/>
              <a:t>programme</a:t>
            </a:r>
            <a:r>
              <a:rPr lang="en-US" dirty="0"/>
              <a:t> is inspired by a much wider and deeper purpose of education.</a:t>
            </a:r>
          </a:p>
          <a:p>
            <a:r>
              <a:rPr lang="en-US" dirty="0"/>
              <a:t>It is based on a deep and conscious awareness of the Indian conception of human being – a soul, a portion of the Divinity enwrapped in mind and body – and aim of human life – to truly know oneself and realise one’s inner truth. </a:t>
            </a:r>
          </a:p>
          <a:p>
            <a:r>
              <a:rPr lang="en-IN" dirty="0"/>
              <a:t>It aims to prepare </a:t>
            </a:r>
            <a:r>
              <a:rPr lang="en-US" dirty="0"/>
              <a:t>learners for a deeper transformation and inner evolution by</a:t>
            </a:r>
            <a:r>
              <a:rPr lang="en-IN" dirty="0"/>
              <a:t> enriching the mind, heart and soul, and</a:t>
            </a:r>
            <a:r>
              <a:rPr lang="en-US" dirty="0"/>
              <a:t> by facilitating the development of various parts of the being. </a:t>
            </a:r>
          </a:p>
          <a:p>
            <a:r>
              <a:rPr lang="en-US" dirty="0"/>
              <a:t>For a conscious and reflective learner, it can facilitate the growth of the soul and prepare the learner for a path of deeper self-discovery.</a:t>
            </a:r>
          </a:p>
          <a:p>
            <a:r>
              <a:rPr lang="en-US" dirty="0"/>
              <a:t>The carefully selected course content help create an awareness and facilitate an opening in the young minds and hearts for the fact that there is a personal inner truth, independent of and transcending all the layers of outer identity of the individual. </a:t>
            </a:r>
          </a:p>
          <a:p>
            <a:endParaRPr lang="en-IN" dirty="0"/>
          </a:p>
        </p:txBody>
      </p:sp>
      <p:pic>
        <p:nvPicPr>
          <p:cNvPr id="4" name="Picture 2" descr="C:\Users\oct\Desktop\pictures\Logo block.PNG"/>
          <p:cNvPicPr>
            <a:picLocks noChangeAspect="1" noChangeArrowheads="1"/>
          </p:cNvPicPr>
          <p:nvPr/>
        </p:nvPicPr>
        <p:blipFill>
          <a:blip r:embed="rId2" cstate="print"/>
          <a:srcRect/>
          <a:stretch>
            <a:fillRect/>
          </a:stretch>
        </p:blipFill>
        <p:spPr bwMode="auto">
          <a:xfrm>
            <a:off x="228600" y="204470"/>
            <a:ext cx="624840" cy="519073"/>
          </a:xfrm>
          <a:prstGeom prst="rect">
            <a:avLst/>
          </a:prstGeom>
          <a:noFill/>
        </p:spPr>
      </p:pic>
      <p:sp>
        <p:nvSpPr>
          <p:cNvPr id="5" name="TextBox 4"/>
          <p:cNvSpPr txBox="1"/>
          <p:nvPr/>
        </p:nvSpPr>
        <p:spPr>
          <a:xfrm>
            <a:off x="5135880" y="6413063"/>
            <a:ext cx="1844040" cy="307777"/>
          </a:xfrm>
          <a:prstGeom prst="rect">
            <a:avLst/>
          </a:prstGeom>
          <a:noFill/>
        </p:spPr>
        <p:txBody>
          <a:bodyPr wrap="square" rtlCol="0">
            <a:spAutoFit/>
          </a:bodyPr>
          <a:lstStyle/>
          <a:p>
            <a:r>
              <a:rPr lang="en-US" sz="1400" dirty="0" smtClean="0"/>
              <a:t>www.sanskriti.edu.in</a:t>
            </a:r>
            <a:endParaRPr lang="en-US" sz="1400" dirty="0"/>
          </a:p>
        </p:txBody>
      </p:sp>
    </p:spTree>
    <p:extLst>
      <p:ext uri="{BB962C8B-B14F-4D97-AF65-F5344CB8AC3E}">
        <p14:creationId xmlns="" xmlns:p14="http://schemas.microsoft.com/office/powerpoint/2010/main" val="190418774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460</TotalTime>
  <Words>1410</Words>
  <Application>Microsoft Office PowerPoint</Application>
  <PresentationFormat>Custom</PresentationFormat>
  <Paragraphs>109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Parcel</vt:lpstr>
      <vt:lpstr>B.A. in Indian Cultural Studies</vt:lpstr>
      <vt:lpstr>Programme Objectives</vt:lpstr>
      <vt:lpstr>Is B.A. in ICS the Right Programme for You?</vt:lpstr>
      <vt:lpstr>key Features of the BA-ICS Programme </vt:lpstr>
      <vt:lpstr> COURSES FOR YEAR I </vt:lpstr>
      <vt:lpstr>COURSES FOR Year II</vt:lpstr>
      <vt:lpstr>COURSES FOR Year III</vt:lpstr>
      <vt:lpstr>Prospects after a B.A. in ICS</vt:lpstr>
      <vt:lpstr>“The aim of education is not to prepare a man to succeed in life and society, but to increase his perfectibility to its utmost.” (Sri Aurobindo)</vt:lpstr>
      <vt:lpstr>Why study Indian culture?  “India's cultural heritage holds the answers to all global problems.”   (PM Narendra Modi, October 29, 2017)  </vt:lpstr>
      <vt:lpstr> “Youth of India can Take the Nation to Greater Heights”  </vt:lpstr>
      <vt:lpstr> “It is important today to remember the vast extent of action and thought of Sri Aurobindo. A man of action, philosopher, a poet, there were so many facets to his character. And each was dedicated to the good of the nation and humanity.  Sri Aurobindo’s vision of India’s spiritual leadership continues to inspire us, even today.”    (PM Narendra Modi, February 25, 2018) </vt:lpstr>
      <vt:lpstr>ABOUT sri Aurobindo society and SAFIC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in Indian Cultural Studies</dc:title>
  <dc:creator>Beloo</dc:creator>
  <cp:lastModifiedBy>oct</cp:lastModifiedBy>
  <cp:revision>36</cp:revision>
  <dcterms:created xsi:type="dcterms:W3CDTF">2018-11-21T08:11:33Z</dcterms:created>
  <dcterms:modified xsi:type="dcterms:W3CDTF">2019-01-23T09:22:33Z</dcterms:modified>
</cp:coreProperties>
</file>